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43" r:id="rId2"/>
    <p:sldId id="337" r:id="rId3"/>
    <p:sldId id="346" r:id="rId4"/>
    <p:sldId id="353" r:id="rId5"/>
    <p:sldId id="352" r:id="rId6"/>
    <p:sldId id="351" r:id="rId7"/>
    <p:sldId id="347" r:id="rId8"/>
    <p:sldId id="348" r:id="rId9"/>
    <p:sldId id="354" r:id="rId10"/>
    <p:sldId id="349" r:id="rId11"/>
    <p:sldId id="350" r:id="rId12"/>
    <p:sldId id="355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C18"/>
    <a:srgbClr val="E78D00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0BC515-C76B-0C26-1F08-8B5E00EC0994}" v="105" dt="2026-08-11T01:25:57.608"/>
    <p1510:client id="{64B46D9E-EDFE-0DBD-E5EF-153DB9CF7EE6}" v="2" dt="2026-08-10T03:14:55.85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21141958" cy="109652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463550"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marL="463550" indent="450850" algn="l"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marL="914400" indent="463550" algn="l"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marL="1377950" indent="450850" algn="l"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marL="1828800" indent="463550" algn="l"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82C237-F663-F406-742B-1CD9D0A8752C}"/>
              </a:ext>
            </a:extLst>
          </p:cNvPr>
          <p:cNvSpPr txBox="1"/>
          <p:nvPr userDrawn="1"/>
        </p:nvSpPr>
        <p:spPr>
          <a:xfrm>
            <a:off x="22880569" y="12273917"/>
            <a:ext cx="1069675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1000AF71-6B25-404B-BF74-8185E1FC994B}" type="slidenum">
              <a:rPr kumimoji="0" lang="en-US" sz="28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‹#›</a:t>
            </a:fld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William.kennedy@swri.org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my.mil/article/259621/autonomous_vehicles_new_technology_revolutionizes_armys_principles_of_sustainment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ue-robotics/wir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github.com/felixguendling/cista" TargetMode="Externa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8854" y="5510498"/>
            <a:ext cx="19594513" cy="6012917"/>
          </a:xfrm>
        </p:spPr>
        <p:txBody>
          <a:bodyPr lIns="0" tIns="0" rIns="0" bIns="0" anchor="t"/>
          <a:lstStyle/>
          <a:p>
            <a:r>
              <a:rPr lang="en-US">
                <a:latin typeface="Arial"/>
                <a:ea typeface="Roboto Light"/>
                <a:cs typeface="Arial"/>
              </a:rPr>
              <a:t>William Kennedy</a:t>
            </a:r>
          </a:p>
          <a:p>
            <a:r>
              <a:rPr lang="en-US">
                <a:latin typeface="Arial"/>
                <a:ea typeface="Roboto Light"/>
                <a:cs typeface="Arial"/>
              </a:rPr>
              <a:t>Nicholas Alton</a:t>
            </a:r>
          </a:p>
          <a:p>
            <a:endParaRPr lang="en-US">
              <a:latin typeface="Arial"/>
              <a:ea typeface="Roboto Light"/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Cooperative Object Tracking for Improved World Modeling in Multi Agent Systems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111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B0973-CA65-8D79-83EE-EC9FF99E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150DF-15B1-B43F-6B43-9F5E8E525D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2117323" cy="10965254"/>
          </a:xfrm>
        </p:spPr>
        <p:txBody>
          <a:bodyPr lIns="0" tIns="0" rIns="0" bIns="0" anchor="ctr">
            <a:normAutofit/>
          </a:bodyPr>
          <a:lstStyle/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Communication bandwidth measured for both high-clutter (red) and low-clutter (blue) environments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Measurements from 2-robot testing extrapolated to larger groups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Bandwidth usage scales quadratically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CFA7D-366F-92E0-8D00-4CDDCF563B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Communication Bandwidth</a:t>
            </a:r>
            <a:endParaRPr lang="en-US"/>
          </a:p>
        </p:txBody>
      </p:sp>
      <p:pic>
        <p:nvPicPr>
          <p:cNvPr id="4" name="Picture 3" descr="Chart, line chart&#10;&#10;AI-generated content may be incorrect.">
            <a:extLst>
              <a:ext uri="{FF2B5EF4-FFF2-40B4-BE49-F238E27FC236}">
                <a16:creationId xmlns:a16="http://schemas.microsoft.com/office/drawing/2014/main" id="{3EB1F29B-B3A8-B6A6-24C9-1BD544007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512" y="3291840"/>
            <a:ext cx="10963376" cy="685050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F9372E-02F6-0A18-D84A-FD6E04CB8290}"/>
              </a:ext>
            </a:extLst>
          </p:cNvPr>
          <p:cNvSpPr txBox="1"/>
          <p:nvPr/>
        </p:nvSpPr>
        <p:spPr>
          <a:xfrm>
            <a:off x="12807851" y="2560097"/>
            <a:ext cx="10968739" cy="718145"/>
          </a:xfrm>
          <a:prstGeom prst="rect">
            <a:avLst/>
          </a:prstGeom>
          <a:solidFill>
            <a:schemeClr val="bg1"/>
          </a:solidFill>
          <a:ln w="635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latin typeface="Arial"/>
                <a:cs typeface="Arial"/>
              </a:rPr>
              <a:t>Bandwidth</a:t>
            </a:r>
            <a:r>
              <a:rPr lang="en-US" sz="4000" dirty="0">
                <a:latin typeface="Arial"/>
                <a:cs typeface="Arial"/>
              </a:rPr>
              <a:t> vs. Number of Cooperating Robots</a:t>
            </a:r>
          </a:p>
        </p:txBody>
      </p:sp>
    </p:spTree>
    <p:extLst>
      <p:ext uri="{BB962C8B-B14F-4D97-AF65-F5344CB8AC3E}">
        <p14:creationId xmlns:p14="http://schemas.microsoft.com/office/powerpoint/2010/main" val="75686966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9A7FC-EBDE-88BD-62AF-86CC8012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1AF9E5-BF26-628C-2D67-F7AC2411C2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2006772"/>
            <a:ext cx="21141958" cy="9087948"/>
          </a:xfrm>
        </p:spPr>
        <p:txBody>
          <a:bodyPr lIns="0" tIns="0" rIns="0" bIns="0" anchor="t"/>
          <a:lstStyle/>
          <a:p>
            <a:pPr marL="68580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Add cooperative localization</a:t>
            </a:r>
            <a:endParaRPr lang="en-US"/>
          </a:p>
          <a:p>
            <a:pPr marL="685800" lvl="2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Allow cooperating robots to register off shared objects/world model to align their frames</a:t>
            </a:r>
            <a:endParaRPr lang="en-US"/>
          </a:p>
          <a:p>
            <a:pPr marL="685800" lvl="2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Would lead to more accurate tracking</a:t>
            </a:r>
            <a:endParaRPr lang="en-US"/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Encrypted communications and secure handshake/discovery </a:t>
            </a:r>
            <a:endParaRPr lang="en-US"/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Expanded testing (larger groups, different environments)</a:t>
            </a:r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22225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Additional sensor modalities (cameras)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54CD9-8BCC-77B4-A282-5CDB153B22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Future Work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069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524F84-3F9B-29FF-C4C3-3200EE378E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ctr">
            <a:normAutofit/>
          </a:bodyPr>
          <a:lstStyle/>
          <a:p>
            <a:pPr algn="ctr"/>
            <a:r>
              <a:rPr lang="en-US" b="1" u="sng">
                <a:latin typeface="Arial"/>
                <a:ea typeface="Roboto Light"/>
                <a:cs typeface="Arial"/>
              </a:rPr>
              <a:t>Contact Info</a:t>
            </a:r>
            <a:endParaRPr lang="en-US" u="sng"/>
          </a:p>
          <a:p>
            <a:pPr algn="ctr"/>
            <a:r>
              <a:rPr lang="en-US">
                <a:latin typeface="Arial"/>
                <a:ea typeface="Roboto Light"/>
                <a:cs typeface="Arial"/>
                <a:hlinkClick r:id="rId2"/>
              </a:rPr>
              <a:t>william.kennedy@swri.org</a:t>
            </a:r>
            <a:endParaRPr lang="en-US" b="1"/>
          </a:p>
          <a:p>
            <a:pPr algn="ctr"/>
            <a:r>
              <a:rPr lang="en-US">
                <a:latin typeface="Arial"/>
                <a:ea typeface="Roboto Light"/>
                <a:cs typeface="Arial"/>
              </a:rPr>
              <a:t>210-522-6241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62845-08BB-1C37-D1E3-DC849C0C85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Questions?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5420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9B7E9E-82B4-42DD-5E2F-0F7E3560E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5654095" cy="10947228"/>
          </a:xfrm>
        </p:spPr>
        <p:txBody>
          <a:bodyPr lIns="0" tIns="0" rIns="0" bIns="0" anchor="t">
            <a:normAutofit lnSpcReduction="10000"/>
          </a:bodyPr>
          <a:lstStyle/>
          <a:p>
            <a:pPr marL="685800" indent="-68580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Increasing opportunities for robots to cooperate</a:t>
            </a:r>
            <a:endParaRPr lang="en-US"/>
          </a:p>
          <a:p>
            <a:pPr marL="685800">
              <a:spcAft>
                <a:spcPts val="600"/>
              </a:spcAft>
              <a:buFont typeface="Arial"/>
              <a:buChar char="•"/>
            </a:pPr>
            <a:r>
              <a:rPr lang="en-US" sz="4000">
                <a:latin typeface="Arial"/>
                <a:ea typeface="Roboto Light"/>
                <a:cs typeface="Arial"/>
              </a:rPr>
              <a:t>Autonomous convoys</a:t>
            </a:r>
            <a:endParaRPr lang="en-US" sz="4000"/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Robotic formations</a:t>
            </a:r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Cooperative mapping or scouting</a:t>
            </a:r>
            <a:endParaRPr lang="en-US"/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Distributed sensing</a:t>
            </a:r>
            <a:endParaRPr lang="en-US"/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Swarm behaviors</a:t>
            </a:r>
            <a:endParaRPr lang="en-US"/>
          </a:p>
          <a:p>
            <a:pPr marL="685800" indent="-685800">
              <a:spcAft>
                <a:spcPts val="600"/>
              </a:spcAft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685800" indent="-685800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Key challenges</a:t>
            </a:r>
            <a:endParaRPr lang="en-US"/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 Communications – bandwidth, latency</a:t>
            </a:r>
            <a:endParaRPr lang="en-US"/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 Scalability – compute limitations, communication limitations</a:t>
            </a:r>
          </a:p>
          <a:p>
            <a:pPr marL="685800" indent="-685800">
              <a:spcAft>
                <a:spcPts val="600"/>
              </a:spcAft>
              <a:buFont typeface="Arial"/>
              <a:buChar char="•"/>
            </a:pPr>
            <a:endParaRPr lang="en-US" b="1">
              <a:latin typeface="Arial"/>
              <a:ea typeface="Roboto Light"/>
              <a:cs typeface="Arial"/>
            </a:endParaRPr>
          </a:p>
          <a:p>
            <a:pPr marL="685800" indent="-685800">
              <a:spcAft>
                <a:spcPts val="600"/>
              </a:spcAft>
              <a:buFont typeface="Arial"/>
              <a:buChar char="•"/>
            </a:pPr>
            <a:r>
              <a:rPr lang="en-US" b="1">
                <a:latin typeface="Arial"/>
                <a:ea typeface="Roboto Light"/>
                <a:cs typeface="Arial"/>
              </a:rPr>
              <a:t>Goal</a:t>
            </a:r>
            <a:r>
              <a:rPr lang="en-US">
                <a:latin typeface="Arial"/>
                <a:ea typeface="Roboto Light"/>
                <a:cs typeface="Arial"/>
              </a:rPr>
              <a:t>: </a:t>
            </a: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develop a decentralized cooperative object-tracking system</a:t>
            </a:r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 Allow cooperating robots or sensors to share object data</a:t>
            </a:r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 Leverage open-source tracking algorithm for data association</a:t>
            </a:r>
          </a:p>
          <a:p>
            <a:pPr marL="685800" lvl="1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 Share object-level data to conserve communication bandwidth</a:t>
            </a:r>
          </a:p>
          <a:p>
            <a:pPr marL="685800" indent="-685800"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36CD9-0FA8-5CF2-12AF-312AD1F5AD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Background and Motivation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1AFA0F-5BC8-B135-FBEB-88931887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2"/>
          <a:stretch>
            <a:fillRect/>
          </a:stretch>
        </p:blipFill>
        <p:spPr>
          <a:xfrm>
            <a:off x="15998593" y="2963927"/>
            <a:ext cx="7855532" cy="57496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FFABA2-4AE1-4A2E-612E-071D0EA8F036}"/>
              </a:ext>
            </a:extLst>
          </p:cNvPr>
          <p:cNvSpPr txBox="1"/>
          <p:nvPr/>
        </p:nvSpPr>
        <p:spPr>
          <a:xfrm>
            <a:off x="15999847" y="8683558"/>
            <a:ext cx="7862899" cy="2718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>
                <a:ea typeface="+mn-lt"/>
                <a:cs typeface="+mn-lt"/>
                <a:hlinkClick r:id="rId3"/>
              </a:rPr>
              <a:t>https://www.army.mil/article/259621/autonomous_vehicles_new_technology_revolutionizes_armys_principles_of_sustainment</a:t>
            </a:r>
            <a:r>
              <a:rPr lang="en-US" sz="1100">
                <a:ea typeface="+mn-lt"/>
                <a:cs typeface="+mn-lt"/>
              </a:rPr>
              <a:t> </a:t>
            </a:r>
            <a:endParaRPr lang="en-US" sz="11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81C440-CA00-76CE-B4F8-0BCBA9D8E578}"/>
              </a:ext>
            </a:extLst>
          </p:cNvPr>
          <p:cNvSpPr txBox="1"/>
          <p:nvPr/>
        </p:nvSpPr>
        <p:spPr>
          <a:xfrm>
            <a:off x="15998593" y="8963770"/>
            <a:ext cx="8052310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l" fontAlgn="base">
              <a:spcAft>
                <a:spcPts val="1125"/>
              </a:spcAft>
              <a:buNone/>
            </a:pPr>
            <a:r>
              <a:rPr lang="en-US" sz="2000" b="1">
                <a:solidFill>
                  <a:srgbClr val="221F2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Autonomous Vehicles: New Technology Revolutionizes Army's Principles of Sustainment</a:t>
            </a:r>
          </a:p>
        </p:txBody>
      </p:sp>
    </p:spTree>
    <p:extLst>
      <p:ext uri="{BB962C8B-B14F-4D97-AF65-F5344CB8AC3E}">
        <p14:creationId xmlns:p14="http://schemas.microsoft.com/office/powerpoint/2010/main" val="10097284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0D63-8808-6583-8907-7DEF990E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3FAC34-600A-EA2F-6570-173A777B8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95164" y="2319192"/>
            <a:ext cx="13636336" cy="9247968"/>
          </a:xfrm>
        </p:spPr>
        <p:txBody>
          <a:bodyPr wrap="square" lIns="0" tIns="0" rIns="0" bIns="0" anchor="t"/>
          <a:lstStyle/>
          <a:p>
            <a:pPr marL="685800" indent="-57150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Decentralized – each robot maintains its own world model</a:t>
            </a:r>
          </a:p>
          <a:p>
            <a:pPr marL="1714500" lvl="1" indent="-571500"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Perception data is fed into an object tracking node</a:t>
            </a:r>
          </a:p>
          <a:p>
            <a:pPr marL="685800" indent="-571500">
              <a:buFont typeface="Arial"/>
              <a:buChar char="•"/>
            </a:pPr>
            <a:endParaRPr lang="en-US">
              <a:solidFill>
                <a:srgbClr val="0D0D0D"/>
              </a:solidFill>
              <a:latin typeface="Arial"/>
              <a:ea typeface="Roboto Light"/>
              <a:cs typeface="Arial"/>
            </a:endParaRPr>
          </a:p>
          <a:p>
            <a:pPr marL="685800" indent="-571500"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Wire software package</a:t>
            </a:r>
            <a:r>
              <a:rPr lang="en-US" baseline="30000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1</a:t>
            </a: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 is used for data association</a:t>
            </a:r>
          </a:p>
          <a:p>
            <a:pPr marL="685800" indent="-571500">
              <a:buFont typeface="Arial"/>
              <a:buChar char="•"/>
            </a:pPr>
            <a:endParaRPr lang="en-US">
              <a:solidFill>
                <a:srgbClr val="0D0D0D"/>
              </a:solidFill>
              <a:latin typeface="Arial"/>
              <a:ea typeface="Roboto Light"/>
              <a:cs typeface="Arial"/>
            </a:endParaRPr>
          </a:p>
          <a:p>
            <a:pPr marL="685800" indent="-57150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Tracked objects are filtered and shared with cooperating robots</a:t>
            </a:r>
            <a:endParaRPr lang="en-US"/>
          </a:p>
          <a:p>
            <a:pPr marL="1714500" lvl="1" indent="-57150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Shared information is transmitted over radio network</a:t>
            </a:r>
          </a:p>
          <a:p>
            <a:pPr marL="1714500" lvl="1" indent="-571500">
              <a:buFont typeface="Arial"/>
              <a:buChar char="•"/>
            </a:pPr>
            <a:r>
              <a:rPr lang="en-US">
                <a:solidFill>
                  <a:srgbClr val="0D0D0D"/>
                </a:solidFill>
                <a:latin typeface="Arial"/>
                <a:ea typeface="Roboto Light"/>
                <a:cs typeface="Arial"/>
              </a:rPr>
              <a:t>Object-level data shared rather than raw sensor data to conserve bandwidth</a:t>
            </a:r>
            <a:endParaRPr lang="en-US">
              <a:solidFill>
                <a:srgbClr val="0D0D0D"/>
              </a:solidFill>
              <a:latin typeface="Arial"/>
            </a:endParaRPr>
          </a:p>
          <a:p>
            <a:pPr marL="685800" indent="-685800">
              <a:buFont typeface="Arial"/>
              <a:buChar char="•"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8F3A8-916D-C552-7DA7-BC9AA36CD5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System Architecture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B9630-3FCB-063B-6689-36B17CAA7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05" y="3464129"/>
            <a:ext cx="8795452" cy="64901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D9A7ABC7-CE6F-D9EB-0185-EEE506E93896}"/>
              </a:ext>
            </a:extLst>
          </p:cNvPr>
          <p:cNvSpPr txBox="1"/>
          <p:nvPr/>
        </p:nvSpPr>
        <p:spPr>
          <a:xfrm>
            <a:off x="9004267" y="12073535"/>
            <a:ext cx="589909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3077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6155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9233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12311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65388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18465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543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4620" algn="l" defTabSz="1306155" rtl="0" eaLnBrk="1" latinLnBrk="0" hangingPunct="1"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+mj-lt"/>
              </a:rPr>
              <a:t>(1) </a:t>
            </a:r>
            <a:r>
              <a:rPr lang="en-US" sz="2400">
                <a:latin typeface="Gill Sans MT"/>
                <a:hlinkClick r:id="rId3"/>
              </a:rPr>
              <a:t>https://github.com/tue-robotics/wire</a:t>
            </a:r>
            <a:r>
              <a:rPr lang="en-US" sz="2400">
                <a:latin typeface="Gill Sans MT"/>
              </a:rPr>
              <a:t>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4148584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789DFB-8449-DCAB-8D02-6F50DD974F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4021280" cy="10965254"/>
          </a:xfrm>
        </p:spPr>
        <p:txBody>
          <a:bodyPr lIns="0" tIns="0" rIns="0" bIns="0" anchor="t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/>
              <a:t>Detection</a:t>
            </a:r>
          </a:p>
          <a:p>
            <a:pPr marL="1325563" lvl="1" indent="-525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System set up to handle detections from arbitrary sensors</a:t>
            </a:r>
          </a:p>
          <a:p>
            <a:pPr marL="1325563" lvl="1" indent="-525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For results shown today, lidars were used, coupled with a Euclidian clustering algorithm to isolate objects</a:t>
            </a:r>
          </a:p>
          <a:p>
            <a:pPr marL="1325563" lvl="1" indent="-525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Focus was dynamic objects – static objects filtered out</a:t>
            </a:r>
          </a:p>
          <a:p>
            <a:pPr marL="800100" lvl="1" indent="0"/>
            <a:r>
              <a:rPr lang="en-US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/>
              <a:t>Tracking</a:t>
            </a:r>
          </a:p>
          <a:p>
            <a:pPr marL="1325563" lvl="1" indent="-525463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68463" algn="l"/>
              </a:tabLst>
            </a:pPr>
            <a:r>
              <a:rPr lang="en-US">
                <a:latin typeface="Arial"/>
                <a:ea typeface="Roboto Light"/>
                <a:cs typeface="Arial"/>
              </a:rPr>
              <a:t>Open-source tracking algorithm, Wire, used for data association and trajectory prediction</a:t>
            </a:r>
          </a:p>
          <a:p>
            <a:pPr marL="1325563" lvl="2" indent="-525463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68463" algn="l"/>
              </a:tabLst>
            </a:pPr>
            <a:r>
              <a:rPr lang="en-US"/>
              <a:t>ROS-based</a:t>
            </a:r>
          </a:p>
          <a:p>
            <a:pPr marL="1325563" lvl="2" indent="-525463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68463" algn="l"/>
              </a:tabLst>
            </a:pPr>
            <a:r>
              <a:rPr lang="en-US"/>
              <a:t>Multiple hypothesis tracking (MHT)</a:t>
            </a:r>
          </a:p>
          <a:p>
            <a:pPr marL="2125663" lvl="3" indent="-525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Maintains many hypotheses on state of world model. Most probable is chosen as current state.</a:t>
            </a:r>
          </a:p>
          <a:p>
            <a:pPr marL="2125663" lvl="3" indent="-525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Handles cluttered environments and intersecting trajectories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61D65-854F-51BB-07B9-EE14363BA7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Object Detection and Tracking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0EE91-5626-1288-A4A7-4D58B836D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78" y="1414338"/>
            <a:ext cx="6976559" cy="51238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6F2825-92B0-1E88-C8EB-9D7DCEC73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2420" y="6979399"/>
            <a:ext cx="6975707" cy="512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9498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9E265-88F9-FCCB-3A31-0CC75C83A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F9CA1E-AC2E-4C17-23CB-4FA59CC57A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14036624" cy="10965254"/>
          </a:xfrm>
        </p:spPr>
        <p:txBody>
          <a:bodyPr vert="horz" wrap="square" lIns="0" tIns="0" rIns="0" bIns="0" anchor="t" anchorCtr="0">
            <a:normAutofit/>
          </a:bodyPr>
          <a:lstStyle/>
          <a:p>
            <a:pPr indent="-463550" algn="just">
              <a:buFont typeface="Arial" panose="020B0604020202020204" pitchFamily="34" charset="0"/>
              <a:buChar char="•"/>
            </a:pPr>
            <a:r>
              <a:rPr lang="en-US" b="1">
                <a:latin typeface="Arial"/>
                <a:ea typeface="Roboto Light"/>
                <a:cs typeface="Arial"/>
              </a:rPr>
              <a:t>Communication method</a:t>
            </a:r>
          </a:p>
          <a:p>
            <a:pPr marL="1211263" lvl="2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Detection data sent using UDP over radio network</a:t>
            </a:r>
          </a:p>
          <a:p>
            <a:pPr indent="-463550" algn="just">
              <a:buFont typeface="Arial" panose="020B0604020202020204" pitchFamily="34" charset="0"/>
              <a:buChar char="•"/>
            </a:pPr>
            <a:r>
              <a:rPr lang="en-US" b="1">
                <a:latin typeface="Arial"/>
                <a:ea typeface="Roboto Light"/>
                <a:cs typeface="Arial"/>
              </a:rPr>
              <a:t>Discovery Messages</a:t>
            </a:r>
          </a:p>
          <a:p>
            <a:pPr marL="1211263" lvl="2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Robots publish discovery messages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Position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Velocity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IP</a:t>
            </a:r>
          </a:p>
          <a:p>
            <a:pPr marL="1211263" lvl="2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When a new robot is discovered, it is added to a registry of cooperating robots</a:t>
            </a:r>
          </a:p>
          <a:p>
            <a:pPr indent="-463550" algn="just">
              <a:buFont typeface="Arial" panose="020B0604020202020204" pitchFamily="34" charset="0"/>
              <a:buChar char="•"/>
            </a:pPr>
            <a:r>
              <a:rPr lang="en-US" b="1">
                <a:latin typeface="Arial"/>
                <a:ea typeface="Roboto Light"/>
                <a:cs typeface="Arial"/>
              </a:rPr>
              <a:t>Detection messages</a:t>
            </a:r>
          </a:p>
          <a:p>
            <a:pPr marL="1257300" lvl="2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Robots share object data describing relevant detections</a:t>
            </a:r>
            <a:endParaRPr lang="en-US" b="1">
              <a:latin typeface="Arial"/>
              <a:ea typeface="Roboto Light"/>
              <a:cs typeface="Arial"/>
            </a:endParaRP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Position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Velocity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Classification </a:t>
            </a:r>
          </a:p>
          <a:p>
            <a:pPr indent="-463550" algn="just">
              <a:buFont typeface="Arial" panose="020B0604020202020204" pitchFamily="34" charset="0"/>
              <a:buChar char="•"/>
            </a:pPr>
            <a:r>
              <a:rPr lang="en-US" b="1">
                <a:latin typeface="Arial"/>
                <a:ea typeface="Roboto Light"/>
                <a:cs typeface="Arial"/>
              </a:rPr>
              <a:t>Serialization</a:t>
            </a:r>
            <a:endParaRPr lang="en-US"/>
          </a:p>
          <a:p>
            <a:pPr lvl="2" indent="-463550" algn="just">
              <a:buFont typeface="Arial" panose="020B0604020202020204" pitchFamily="34" charset="0"/>
              <a:buChar char="•"/>
              <a:tabLst>
                <a:tab pos="1257300" algn="l"/>
              </a:tabLst>
            </a:pPr>
            <a:r>
              <a:rPr lang="en-US">
                <a:latin typeface="Arial"/>
                <a:ea typeface="Roboto Light"/>
                <a:cs typeface="Arial"/>
              </a:rPr>
              <a:t>Detection data serialized using Cista</a:t>
            </a:r>
            <a:r>
              <a:rPr lang="en-US" baseline="30000">
                <a:latin typeface="Arial"/>
                <a:ea typeface="Roboto Light"/>
                <a:cs typeface="Arial"/>
              </a:rPr>
              <a:t>1</a:t>
            </a:r>
          </a:p>
          <a:p>
            <a:pPr marL="1897063" lvl="3" indent="-463550" algn="just">
              <a:buFont typeface="Arial" panose="020B0604020202020204" pitchFamily="34" charset="0"/>
              <a:buChar char="•"/>
              <a:tabLst>
                <a:tab pos="1828800" algn="l"/>
              </a:tabLst>
            </a:pPr>
            <a:r>
              <a:rPr lang="en-US">
                <a:latin typeface="Arial"/>
                <a:ea typeface="Roboto Light"/>
                <a:cs typeface="Arial"/>
              </a:rPr>
              <a:t>ROS agnostic, C++ based serialization library</a:t>
            </a:r>
          </a:p>
          <a:p>
            <a:pPr indent="-463550" algn="just">
              <a:buFont typeface="Arial" panose="020B0604020202020204" pitchFamily="34" charset="0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1371600" indent="-45720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F6A1E-65B4-6645-AAD2-61DE0C8860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Inter-Robot Communications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5EB309-B9A0-1870-261B-1B081A1F2104}"/>
              </a:ext>
            </a:extLst>
          </p:cNvPr>
          <p:cNvSpPr txBox="1"/>
          <p:nvPr/>
        </p:nvSpPr>
        <p:spPr>
          <a:xfrm>
            <a:off x="6116277" y="12422791"/>
            <a:ext cx="1024879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400">
                <a:hlinkClick r:id="rId2"/>
              </a:rPr>
              <a:t>(1) https://github.com/felixguendling/cista</a:t>
            </a:r>
            <a:r>
              <a:rPr lang="en-US" sz="2400"/>
              <a:t> </a:t>
            </a: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9531C5-9383-800B-1E17-127ECCADACAE}"/>
              </a:ext>
            </a:extLst>
          </p:cNvPr>
          <p:cNvSpPr txBox="1"/>
          <p:nvPr/>
        </p:nvSpPr>
        <p:spPr>
          <a:xfrm>
            <a:off x="14849444" y="8433129"/>
            <a:ext cx="9110282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110615" indent="-457200" algn="l">
              <a:spcBef>
                <a:spcPts val="20"/>
              </a:spcBef>
              <a:buFontTx/>
              <a:buChar char="-"/>
            </a:pPr>
            <a:r>
              <a:rPr lang="en-US" sz="2800">
                <a:latin typeface="Arial"/>
                <a:ea typeface="Calibri"/>
                <a:cs typeface="Arial"/>
              </a:rPr>
              <a:t>Red dots – detections received from other robots</a:t>
            </a:r>
          </a:p>
          <a:p>
            <a:pPr marL="1110615" indent="-457200" algn="l">
              <a:spcBef>
                <a:spcPts val="20"/>
              </a:spcBef>
              <a:buFontTx/>
              <a:buChar char="-"/>
            </a:pPr>
            <a:r>
              <a:rPr lang="en-US" sz="2800">
                <a:latin typeface="Arial"/>
                <a:ea typeface="Calibri"/>
                <a:cs typeface="Arial"/>
              </a:rPr>
              <a:t>Blue dots – detections from robot's own sensors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B1AB6D-DD8B-1747-311F-A530FBBC3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6915" y="3226823"/>
            <a:ext cx="9137494" cy="49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226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EEC39-ADE9-C6CF-9B30-784EE82B5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CB4166-F7F8-CA94-5DB4-EB91F957F9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52660" y="1368035"/>
            <a:ext cx="13693140" cy="10965254"/>
          </a:xfrm>
        </p:spPr>
        <p:txBody>
          <a:bodyPr lIns="0" tIns="0" rIns="0" bIns="0" anchor="ctr">
            <a:normAutofit/>
          </a:bodyPr>
          <a:lstStyle/>
          <a:p>
            <a:pPr marL="639763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Detections filtered before sharing</a:t>
            </a:r>
          </a:p>
          <a:p>
            <a:pPr marL="639763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Conserves bandwidth by only sharing relevant objects</a:t>
            </a:r>
          </a:p>
          <a:p>
            <a:pPr marL="639763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Positions of each robot in registry propagated forward</a:t>
            </a:r>
          </a:p>
          <a:p>
            <a:pPr marL="639763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Relevant objects determined based on current and predicted proximity</a:t>
            </a:r>
          </a:p>
          <a:p>
            <a:pPr marL="639763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Filtering can be altered depending on environment and goal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8185B-E448-1FD9-7B7A-7EB4F08451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Shared Object Filtering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34DC54-7961-B8CD-8032-43D22ED34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6" r="9700" b="26443"/>
          <a:stretch>
            <a:fillRect/>
          </a:stretch>
        </p:blipFill>
        <p:spPr>
          <a:xfrm>
            <a:off x="506062" y="2077287"/>
            <a:ext cx="8980837" cy="900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7353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94E82-587A-CB45-F1AA-D7F3C348E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6A5C3D-6487-818C-0A5E-539C22A1FF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7" y="1701972"/>
            <a:ext cx="15362504" cy="10965254"/>
          </a:xfrm>
        </p:spPr>
        <p:txBody>
          <a:bodyPr lIns="0" tIns="0" rIns="0" bIns="0" anchor="t"/>
          <a:lstStyle/>
          <a:p>
            <a:pPr marL="685800" indent="-685800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System deployed on two small mobile robots</a:t>
            </a:r>
            <a:endParaRPr lang="en-US"/>
          </a:p>
          <a:p>
            <a:pPr marL="685800" indent="-685800"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685800" indent="-685800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Various obstacles and occlusions arranged throughout test area</a:t>
            </a:r>
            <a:endParaRPr lang="en-US"/>
          </a:p>
          <a:p>
            <a:pPr marL="685800" indent="-685800"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685800" indent="-685800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Multiple tests conducted</a:t>
            </a:r>
          </a:p>
          <a:p>
            <a:pPr marL="1439863" lvl="1" indent="-509588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Varied the paths and types of objects tracked</a:t>
            </a:r>
          </a:p>
          <a:p>
            <a:pPr marL="685800" indent="-685800">
              <a:buFont typeface="Arial"/>
              <a:buChar char="•"/>
            </a:pPr>
            <a:endParaRPr lang="en-US">
              <a:latin typeface="Arial"/>
              <a:ea typeface="Roboto Light"/>
              <a:cs typeface="Arial"/>
            </a:endParaRPr>
          </a:p>
          <a:p>
            <a:pPr marL="685800" indent="-685800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Robots attempted to track pedestrians and a vehicle moving through the test area</a:t>
            </a:r>
            <a:endParaRPr lang="en-US"/>
          </a:p>
          <a:p>
            <a:pPr marL="685800" indent="-685800">
              <a:buFont typeface="Arial"/>
              <a:buChar char="•"/>
            </a:pPr>
            <a:endParaRPr lang="en-US"/>
          </a:p>
          <a:p>
            <a:pPr marL="685800" indent="-685800">
              <a:buFont typeface="Arial"/>
              <a:buChar char="•"/>
            </a:pPr>
            <a:r>
              <a:rPr lang="en-US"/>
              <a:t>Sensors</a:t>
            </a:r>
          </a:p>
          <a:p>
            <a:pPr marL="1439863" lvl="1" indent="-525463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Spar (right) – Ouster OS1 64-plane lidar</a:t>
            </a:r>
          </a:p>
          <a:p>
            <a:pPr marL="1439863" lvl="1" indent="-525463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Rover (left) – Velodyne 32-plane lidar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A6A3D-D233-D14F-3CE8-DFC834F4C0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Test Setup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ACEF85-6F84-1807-7BDC-8D2FE704E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1933" y="1205346"/>
            <a:ext cx="7007875" cy="5285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F6C8A5-73E5-F21E-9E00-2561199EB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1933" y="7001719"/>
            <a:ext cx="7007876" cy="528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256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A949B-293B-8EE7-9040-69D0C8308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BE29D3-0BDB-E9E6-36F2-6F093759B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8196" y="6631419"/>
            <a:ext cx="21141958" cy="5852927"/>
          </a:xfrm>
        </p:spPr>
        <p:txBody>
          <a:bodyPr lIns="0" tIns="0" rIns="0" bIns="0" anchor="t">
            <a:normAutofit/>
          </a:bodyPr>
          <a:lstStyle/>
          <a:p>
            <a:pPr marL="68580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Two tests run; one with car and one with single pedestrian</a:t>
            </a:r>
          </a:p>
          <a:p>
            <a:pPr marL="68580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The two robots attempted to track the objects</a:t>
            </a:r>
          </a:p>
          <a:p>
            <a:pPr marL="68580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Accuracy calculated using GPS </a:t>
            </a:r>
          </a:p>
          <a:p>
            <a:pPr marL="685800" indent="-685800">
              <a:spcAft>
                <a:spcPts val="1200"/>
              </a:spcAft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System tracked pedestrian with lower error</a:t>
            </a:r>
          </a:p>
          <a:p>
            <a:pPr marL="1325563" lvl="1" indent="-525463">
              <a:buFont typeface="Arial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Likely due to size and geometry of car – lidars only detected one side, so centroid estimation was less accurate compared to pedestrian</a:t>
            </a:r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C4E6E-824B-473F-BDAA-DE6F034773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Tracking Accuracy</a:t>
            </a:r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64E89E-1392-FC55-6869-64BC0514B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892765"/>
              </p:ext>
            </p:extLst>
          </p:nvPr>
        </p:nvGraphicFramePr>
        <p:xfrm>
          <a:off x="4876800" y="2132155"/>
          <a:ext cx="14630399" cy="3886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4457">
                  <a:extLst>
                    <a:ext uri="{9D8B030D-6E8A-4147-A177-3AD203B41FA5}">
                      <a16:colId xmlns:a16="http://schemas.microsoft.com/office/drawing/2014/main" val="2207686566"/>
                    </a:ext>
                  </a:extLst>
                </a:gridCol>
                <a:gridCol w="4494457">
                  <a:extLst>
                    <a:ext uri="{9D8B030D-6E8A-4147-A177-3AD203B41FA5}">
                      <a16:colId xmlns:a16="http://schemas.microsoft.com/office/drawing/2014/main" val="3726065506"/>
                    </a:ext>
                  </a:extLst>
                </a:gridCol>
                <a:gridCol w="5641485">
                  <a:extLst>
                    <a:ext uri="{9D8B030D-6E8A-4147-A177-3AD203B41FA5}">
                      <a16:colId xmlns:a16="http://schemas.microsoft.com/office/drawing/2014/main" val="3443336186"/>
                    </a:ext>
                  </a:extLst>
                </a:gridCol>
              </a:tblGrid>
              <a:tr h="1776549"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Robot </a:t>
                      </a: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Vehicle tracking</a:t>
                      </a:r>
                      <a:endParaRPr lang="en-US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error </a:t>
                      </a:r>
                      <a:endParaRPr lang="en-US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(mean, max) </a:t>
                      </a: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Pedestrian tracking</a:t>
                      </a:r>
                      <a:endParaRPr lang="en-US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error</a:t>
                      </a:r>
                      <a:endParaRPr lang="en-US" sz="4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(mean, max) </a:t>
                      </a: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262203"/>
                  </a:ext>
                </a:extLst>
              </a:tr>
              <a:tr h="1054825"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 </a:t>
                      </a: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 m, 2.7 m </a:t>
                      </a: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 m, 1.1 m </a:t>
                      </a: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145498013"/>
                  </a:ext>
                </a:extLst>
              </a:tr>
              <a:tr h="1054825"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Rover </a:t>
                      </a: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m, 3.1 m </a:t>
                      </a:r>
                    </a:p>
                  </a:txBody>
                  <a:tcPr marL="66675" marR="66675"/>
                </a:tc>
                <a:tc>
                  <a:txBody>
                    <a:bodyPr/>
                    <a:lstStyle/>
                    <a:p>
                      <a:pPr marL="0" marR="0" algn="ctr" rtl="0" fontAlgn="base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 m, 0.63 m </a:t>
                      </a:r>
                    </a:p>
                  </a:txBody>
                  <a:tcPr marL="66675" marR="66675"/>
                </a:tc>
                <a:extLst>
                  <a:ext uri="{0D108BD9-81ED-4DB2-BD59-A6C34878D82A}">
                    <a16:rowId xmlns:a16="http://schemas.microsoft.com/office/drawing/2014/main" val="1635055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39252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19EB2-6915-1B25-B8A8-78FD345714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6696" y="7482088"/>
            <a:ext cx="12733605" cy="3886198"/>
          </a:xfrm>
        </p:spPr>
        <p:txBody>
          <a:bodyPr lIns="0" tIns="0" rIns="0" bIns="0" anchor="t">
            <a:normAutofit/>
          </a:bodyPr>
          <a:lstStyle/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Environment set up using jersey barriers and cones to mimic cluttered, occluded environment</a:t>
            </a:r>
          </a:p>
          <a:p>
            <a:pPr marL="685800" indent="-6858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Roboto Light"/>
                <a:cs typeface="Arial"/>
              </a:rPr>
              <a:t>Three pedestrians walked in various patterns throughout the test area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D550E-6A0A-1E22-EB98-8FB001B3E9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Multi-object Tracking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0AD09C-25A0-9E97-9384-3C14820EB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09180"/>
              </p:ext>
            </p:extLst>
          </p:nvPr>
        </p:nvGraphicFramePr>
        <p:xfrm>
          <a:off x="1078379" y="2713474"/>
          <a:ext cx="12751922" cy="38861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2061">
                  <a:extLst>
                    <a:ext uri="{9D8B030D-6E8A-4147-A177-3AD203B41FA5}">
                      <a16:colId xmlns:a16="http://schemas.microsoft.com/office/drawing/2014/main" val="2207686566"/>
                    </a:ext>
                  </a:extLst>
                </a:gridCol>
                <a:gridCol w="5097780">
                  <a:extLst>
                    <a:ext uri="{9D8B030D-6E8A-4147-A177-3AD203B41FA5}">
                      <a16:colId xmlns:a16="http://schemas.microsoft.com/office/drawing/2014/main" val="3726065506"/>
                    </a:ext>
                  </a:extLst>
                </a:gridCol>
                <a:gridCol w="5212081">
                  <a:extLst>
                    <a:ext uri="{9D8B030D-6E8A-4147-A177-3AD203B41FA5}">
                      <a16:colId xmlns:a16="http://schemas.microsoft.com/office/drawing/2014/main" val="3443336186"/>
                    </a:ext>
                  </a:extLst>
                </a:gridCol>
              </a:tblGrid>
              <a:tr h="174113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Robot</a:t>
                      </a:r>
                      <a:endParaRPr lang="en-US" sz="32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8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% Time all objects 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tracked (no sharing)</a:t>
                      </a:r>
                      <a:endParaRPr lang="en-US" sz="32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8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% Time all objects </a:t>
                      </a:r>
                      <a:endParaRPr lang="en-US" sz="32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tracked (sharing)</a:t>
                      </a:r>
                      <a:endParaRPr lang="en-US" sz="32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0" marR="0" lvl="0" algn="ctr">
                        <a:lnSpc>
                          <a:spcPts val="1538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8000" b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262203"/>
                  </a:ext>
                </a:extLst>
              </a:tr>
              <a:tr h="107253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SPAR</a:t>
                      </a:r>
                    </a:p>
                  </a:txBody>
                  <a:tcPr marL="66675" marR="66675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37.6%</a:t>
                      </a:r>
                    </a:p>
                  </a:txBody>
                  <a:tcPr marL="66675" marR="66675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81.7%</a:t>
                      </a:r>
                    </a:p>
                  </a:txBody>
                  <a:tcPr marL="66675" marR="66675" anchor="ctr"/>
                </a:tc>
                <a:extLst>
                  <a:ext uri="{0D108BD9-81ED-4DB2-BD59-A6C34878D82A}">
                    <a16:rowId xmlns:a16="http://schemas.microsoft.com/office/drawing/2014/main" val="145498013"/>
                  </a:ext>
                </a:extLst>
              </a:tr>
              <a:tr h="1072534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Rover</a:t>
                      </a:r>
                    </a:p>
                  </a:txBody>
                  <a:tcPr marL="66675" marR="66675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30.7%</a:t>
                      </a:r>
                    </a:p>
                  </a:txBody>
                  <a:tcPr marL="66675" marR="66675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87.6%</a:t>
                      </a:r>
                    </a:p>
                  </a:txBody>
                  <a:tcPr marL="66675" marR="66675" anchor="ctr"/>
                </a:tc>
                <a:extLst>
                  <a:ext uri="{0D108BD9-81ED-4DB2-BD59-A6C34878D82A}">
                    <a16:rowId xmlns:a16="http://schemas.microsoft.com/office/drawing/2014/main" val="163505571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96A28250-3DE0-46A5-7EA0-96E92EA3F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3072" y="2688560"/>
            <a:ext cx="9400524" cy="69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808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00C43-7809-405B-A833-2DE2F3B9E6E5}"/>
</file>

<file path=customXml/itemProps2.xml><?xml version="1.0" encoding="utf-8"?>
<ds:datastoreItem xmlns:ds="http://schemas.openxmlformats.org/officeDocument/2006/customXml" ds:itemID="{52252345-1C6E-46C2-A8E2-AD47B6DAC1E2}"/>
</file>

<file path=customXml/itemProps3.xml><?xml version="1.0" encoding="utf-8"?>
<ds:datastoreItem xmlns:ds="http://schemas.openxmlformats.org/officeDocument/2006/customXml" ds:itemID="{F1DA42F0-0224-45E1-BF63-7F799A3CC6F2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revision>36</cp:revision>
  <dcterms:modified xsi:type="dcterms:W3CDTF">2026-08-11T01:53:43Z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